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70" r:id="rId12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4"/>
      <p:bold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Google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A43"/>
    <a:srgbClr val="1B9AAA"/>
    <a:srgbClr val="FF8989"/>
    <a:srgbClr val="F9AB00"/>
    <a:srgbClr val="F5EEE7"/>
    <a:srgbClr val="F7B3B3"/>
    <a:srgbClr val="DADEFE"/>
    <a:srgbClr val="DBD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youtu.be/ge9XguVj3EQ?si=O7DP7vxljAnGv7Cz" TargetMode="External"/><Relationship Id="rId4" Type="http://schemas.openxmlformats.org/officeDocument/2006/relationships/hyperlink" Target="https://github.com/gauthamkola/Cognisafe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23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GB" sz="1800" b="1" dirty="0" err="1">
                <a:latin typeface="Google Sans"/>
                <a:ea typeface="Google Sans"/>
                <a:cs typeface="Google Sans"/>
                <a:sym typeface="Google Sans"/>
              </a:rPr>
              <a:t>CogniSafe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Namratha Pavuluri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AI – Powered Detection Of Online Harms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A76BB-3D45-E61A-915B-DB670DBB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720711" y="-215346"/>
            <a:ext cx="1193365" cy="715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GitHub Public Repository : 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Demo Video Link (3 Minutes)  :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MVP Link :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77B25-E4CF-298A-9685-07E2CAAB1FA6}"/>
              </a:ext>
            </a:extLst>
          </p:cNvPr>
          <p:cNvSpPr txBox="1"/>
          <p:nvPr/>
        </p:nvSpPr>
        <p:spPr>
          <a:xfrm>
            <a:off x="3403600" y="14630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https://github.com/gauthamkola/Cognisafe.git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7CB53-6CA0-1B91-8145-3AB2A23CA80C}"/>
              </a:ext>
            </a:extLst>
          </p:cNvPr>
          <p:cNvSpPr txBox="1"/>
          <p:nvPr/>
        </p:nvSpPr>
        <p:spPr>
          <a:xfrm>
            <a:off x="3769432" y="1739551"/>
            <a:ext cx="463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https://youtu.be/ge9XguVj3EQ?si=O7DP7vxljAnGv7Cz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9D2EC-9D1F-9DF2-976C-C142FF055F1A}"/>
              </a:ext>
            </a:extLst>
          </p:cNvPr>
          <p:cNvSpPr txBox="1"/>
          <p:nvPr/>
        </p:nvSpPr>
        <p:spPr>
          <a:xfrm>
            <a:off x="1762370" y="2016004"/>
            <a:ext cx="4634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https://github.com/gauthamkola/Cognisafe.git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20904-281B-4C06-4A67-6595F3DF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CC22D-5B1C-0CFC-01CB-1C327D15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467951" y="-126137"/>
            <a:ext cx="1264101" cy="7580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657667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OUR SOLUTION: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None/>
            </a:pPr>
            <a:r>
              <a:rPr lang="en-US" sz="1200" b="1" dirty="0">
                <a:solidFill>
                  <a:schemeClr val="accent1"/>
                </a:solidFill>
              </a:rPr>
              <a:t>1.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Developed a </a:t>
            </a:r>
            <a:r>
              <a:rPr lang="en-US" sz="1200" b="1" dirty="0"/>
              <a:t>Chrome extension</a:t>
            </a:r>
            <a:r>
              <a:rPr lang="en-US" sz="1200" dirty="0"/>
              <a:t> that detects and warns against potential online harm.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extension provides </a:t>
            </a:r>
            <a:r>
              <a:rPr lang="en-US" sz="1200" b="1" dirty="0"/>
              <a:t>sentiment scores</a:t>
            </a:r>
            <a:r>
              <a:rPr lang="en-US" sz="1200" dirty="0"/>
              <a:t> and </a:t>
            </a:r>
            <a:r>
              <a:rPr lang="en-US" sz="1200" b="1" dirty="0"/>
              <a:t>flags misleading or harmful content</a:t>
            </a:r>
            <a:r>
              <a:rPr lang="en-US" sz="1200" dirty="0"/>
              <a:t> automatically.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 </a:t>
            </a:r>
            <a:r>
              <a:rPr lang="en-US" sz="1200" b="1" dirty="0"/>
              <a:t>chatbot</a:t>
            </a:r>
            <a:r>
              <a:rPr lang="en-US" sz="1200" dirty="0"/>
              <a:t> is also being developed to moderate group conversations on messaging platforms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b="1" dirty="0">
                <a:solidFill>
                  <a:srgbClr val="C00000"/>
                </a:solidFill>
              </a:rPr>
              <a:t>2. 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Real-Time Content Analysis:</a:t>
            </a:r>
            <a:r>
              <a:rPr lang="en-US" sz="1200" dirty="0"/>
              <a:t> Scans web pages and messages for potential harm.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Sentiment Scoring:</a:t>
            </a:r>
            <a:r>
              <a:rPr lang="en-US" sz="1200" dirty="0"/>
              <a:t> Assigns a sentiment score to online content based on its tone.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Harmful Content Warnings:</a:t>
            </a:r>
            <a:r>
              <a:rPr lang="en-US" sz="1200" dirty="0"/>
              <a:t> Alerts users about misleading or toxic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Automated Moderation:</a:t>
            </a:r>
            <a:r>
              <a:rPr lang="en-US" sz="1200" dirty="0"/>
              <a:t> The chatbot warns users for unethical behavior and can take action if repeated.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b="1" dirty="0">
                <a:solidFill>
                  <a:srgbClr val="00B050"/>
                </a:solidFill>
              </a:rPr>
              <a:t>3.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Social Media &amp; Messaging Apps:</a:t>
            </a:r>
            <a:r>
              <a:rPr lang="en-US" sz="1200" dirty="0"/>
              <a:t> Prevents spread of hate speech and misinformation.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News &amp; Blogs:</a:t>
            </a:r>
            <a:r>
              <a:rPr lang="en-US" sz="1200" dirty="0"/>
              <a:t> Helps users verify the reliability of online articles.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Community Groups &amp; Forums:</a:t>
            </a:r>
            <a:r>
              <a:rPr lang="en-US" sz="1200" dirty="0"/>
              <a:t> Ensures safe and ethical discussions.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buNone/>
            </a:pPr>
            <a:r>
              <a:rPr lang="en-IN" sz="1200" b="1" dirty="0">
                <a:solidFill>
                  <a:srgbClr val="FFC000"/>
                </a:solidFill>
              </a:rPr>
              <a:t>4.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/>
              <a:t>Reduces online harassment, misinformation, and unethical discussions.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/>
              <a:t>Helps maintain a </a:t>
            </a:r>
            <a:r>
              <a:rPr lang="en-IN" sz="1200" b="1" dirty="0"/>
              <a:t>safer and more responsible digital environment</a:t>
            </a:r>
            <a:r>
              <a:rPr lang="en-IN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/>
              <a:t>Supports content moderation on a large scale using </a:t>
            </a:r>
            <a:r>
              <a:rPr lang="en-IN" sz="1200" b="1" dirty="0"/>
              <a:t>AI-driven automation</a:t>
            </a:r>
            <a:r>
              <a:rPr lang="en-IN" sz="12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FE98-166C-7788-D10E-1C183A1967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OPPORTUNITIES</a:t>
            </a:r>
            <a:r>
              <a:rPr lang="en-GB" sz="2000" b="1" dirty="0"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:</a:t>
            </a:r>
            <a:endParaRPr lang="en-GB" sz="2000" b="1" dirty="0">
              <a:solidFill>
                <a:srgbClr val="000000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AutoNum type="alphaLcPeriod"/>
            </a:pPr>
            <a:r>
              <a:rPr lang="en-GB" sz="18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AutoNum type="alphaLcPeriod"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AutoNum type="alphaLcPeriod"/>
            </a:pPr>
            <a:endParaRPr lang="en-GB" sz="1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AutoNum type="alphaLcPeriod"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 startAt="2"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IN" sz="1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ACBF4-0FEC-3D3D-A57F-2F140D6A8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35" y="1572237"/>
            <a:ext cx="825647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existing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moderation tools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our solution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across multiple platforms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Chrome extension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web-based detection and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for messaging apps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many solutions focus on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reactive moderation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(reporting after harm occurs), our system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proactively detects and warns users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harm spreads.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employ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sentiment analysis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misinformation detection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is not common.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2E73-079D-2C12-1123-D1A3CAB3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35" y="2714311"/>
            <a:ext cx="819930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Prevention Over Cure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By warning users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 posting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reduce the spread of misinformation and hate speech.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Moderation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chatbot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monitors and intervenes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group conversations, issuing warnings and blocking repeated offenders.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Multi-Layered Approach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Combining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browser-based detection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chat-based moderation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 coverage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against online harms.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370DE0-78A3-A728-3E00-4FF8A253D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35" y="3969513"/>
            <a:ext cx="858760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Dual-Platform Approach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Works both as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browser extension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 moderator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Warnings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Sentiment scoring and harmful content alerts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 users engage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misleading or toxic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Customizable AI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Adaptive to different platforms and user needs, allowing for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fine-tuned moderation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various online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Ethical and Responsible AI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to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false positives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fair moderation without unnecessary censorship.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63706-BCBC-B28D-9620-4A351C4A1167}"/>
              </a:ext>
            </a:extLst>
          </p:cNvPr>
          <p:cNvSpPr txBox="1"/>
          <p:nvPr/>
        </p:nvSpPr>
        <p:spPr>
          <a:xfrm>
            <a:off x="183250" y="2138100"/>
            <a:ext cx="7159011" cy="713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GB"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b.   How will it be able to solve the problem?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5513F-5884-DFD1-8543-9425D9E3CC57}"/>
              </a:ext>
            </a:extLst>
          </p:cNvPr>
          <p:cNvSpPr txBox="1"/>
          <p:nvPr/>
        </p:nvSpPr>
        <p:spPr>
          <a:xfrm>
            <a:off x="183250" y="3639096"/>
            <a:ext cx="5071110" cy="394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 startAt="3"/>
            </a:pPr>
            <a:r>
              <a:rPr lang="en-GB" sz="18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CD8BF-59F7-A24D-98B0-C4F33E5E5B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13700" y="431294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022B096-FB03-6292-EE4B-D4ED6DCE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424" y="431294"/>
            <a:ext cx="8415454" cy="47344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DA2E8A-685F-2B44-611D-42BF868A4810}"/>
              </a:ext>
            </a:extLst>
          </p:cNvPr>
          <p:cNvSpPr/>
          <p:nvPr/>
        </p:nvSpPr>
        <p:spPr>
          <a:xfrm>
            <a:off x="5499410" y="769435"/>
            <a:ext cx="1999785" cy="115228"/>
          </a:xfrm>
          <a:prstGeom prst="roundRect">
            <a:avLst>
              <a:gd name="adj" fmla="val 20000"/>
            </a:avLst>
          </a:prstGeom>
          <a:solidFill>
            <a:srgbClr val="DBDEFE"/>
          </a:solidFill>
          <a:ln>
            <a:solidFill>
              <a:srgbClr val="DADE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EBC78-0190-60A1-E27E-B4FD6E73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469600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171A05D-9064-0355-566D-943B2245D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84" y="744575"/>
            <a:ext cx="3887767" cy="4283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DFC9F-105E-BCA3-DE15-A342CD385E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61550" y="518863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121D1C-88F7-4EFD-10B4-86EB3696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0"/>
          <a:stretch/>
        </p:blipFill>
        <p:spPr>
          <a:xfrm>
            <a:off x="2018436" y="818263"/>
            <a:ext cx="5107128" cy="4325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36CA9-BA2D-A3EA-34B4-5623D9DCB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481575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used in the solution : 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99457-7CF6-2C40-B050-9757B94E9083}"/>
              </a:ext>
            </a:extLst>
          </p:cNvPr>
          <p:cNvSpPr txBox="1"/>
          <p:nvPr/>
        </p:nvSpPr>
        <p:spPr>
          <a:xfrm>
            <a:off x="447809" y="933675"/>
            <a:ext cx="789930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/>
              <a:t>Frontend (Chrome Extension):</a:t>
            </a:r>
          </a:p>
          <a:p>
            <a:r>
              <a:rPr lang="en-IN" dirty="0"/>
              <a:t>       -  HTML: Structures the extension popup UI. </a:t>
            </a:r>
          </a:p>
          <a:p>
            <a:r>
              <a:rPr lang="en-IN" dirty="0"/>
              <a:t>       -  CSS: Styles the popup with responsive design and Google Fonts.</a:t>
            </a:r>
          </a:p>
          <a:p>
            <a:r>
              <a:rPr lang="en-IN" dirty="0"/>
              <a:t>       -  JavaScript: Implements core extension logic.</a:t>
            </a:r>
          </a:p>
          <a:p>
            <a:r>
              <a:rPr lang="en-IN" dirty="0"/>
              <a:t>       -  </a:t>
            </a:r>
            <a:r>
              <a:rPr lang="en-IN" u="sng" dirty="0"/>
              <a:t>Chrome Extension APIs: </a:t>
            </a:r>
          </a:p>
          <a:p>
            <a:r>
              <a:rPr lang="en-IN" dirty="0"/>
              <a:t>               </a:t>
            </a:r>
            <a:r>
              <a:rPr lang="en-IN" dirty="0" err="1"/>
              <a:t>chrome.tabs</a:t>
            </a:r>
            <a:r>
              <a:rPr lang="en-IN" dirty="0"/>
              <a:t>: Monitors and interacts with active webpages.</a:t>
            </a:r>
          </a:p>
          <a:p>
            <a:r>
              <a:rPr lang="en-IN" dirty="0"/>
              <a:t>               </a:t>
            </a:r>
            <a:r>
              <a:rPr lang="en-IN" dirty="0" err="1"/>
              <a:t>chrome.scripting</a:t>
            </a:r>
            <a:r>
              <a:rPr lang="en-IN" dirty="0"/>
              <a:t>: Extracts and processes page text.</a:t>
            </a:r>
          </a:p>
          <a:p>
            <a:r>
              <a:rPr lang="en-IN" dirty="0"/>
              <a:t>               </a:t>
            </a:r>
            <a:r>
              <a:rPr lang="en-IN" dirty="0" err="1"/>
              <a:t>chrome.runtime</a:t>
            </a:r>
            <a:r>
              <a:rPr lang="en-IN" dirty="0"/>
              <a:t>: Facilitates communication between scripts.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/>
              <a:t>Backend (Proxy Server):</a:t>
            </a:r>
          </a:p>
          <a:p>
            <a:r>
              <a:rPr lang="en-IN" dirty="0"/>
              <a:t>      -  Node.js: Server-side runtime for efficient API proxying.</a:t>
            </a:r>
          </a:p>
          <a:p>
            <a:r>
              <a:rPr lang="en-IN" dirty="0"/>
              <a:t>      -  Express.js: Lightweight web framework for routing API calls.</a:t>
            </a:r>
          </a:p>
          <a:p>
            <a:r>
              <a:rPr lang="en-IN" dirty="0"/>
              <a:t>      -  Axios: HTTP client for making requests to Google APIs.</a:t>
            </a:r>
          </a:p>
          <a:p>
            <a:r>
              <a:rPr lang="en-IN" dirty="0"/>
              <a:t>      -  </a:t>
            </a:r>
            <a:r>
              <a:rPr lang="en-IN" u="sng" dirty="0"/>
              <a:t>Google APIs:</a:t>
            </a:r>
          </a:p>
          <a:p>
            <a:r>
              <a:rPr lang="en-IN" dirty="0"/>
              <a:t>             Natural Language API: </a:t>
            </a:r>
            <a:r>
              <a:rPr lang="en-IN" dirty="0" err="1"/>
              <a:t>Analyzes</a:t>
            </a:r>
            <a:r>
              <a:rPr lang="en-IN" dirty="0"/>
              <a:t> webpage sentiment (-1 to +1 scale).</a:t>
            </a:r>
          </a:p>
          <a:p>
            <a:r>
              <a:rPr lang="en-IN" dirty="0"/>
              <a:t>             Fact Check Tools API: Verifies misinformation claims.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AC1586-6EBA-4E1C-0733-469F384A2B3B}"/>
              </a:ext>
            </a:extLst>
          </p:cNvPr>
          <p:cNvSpPr/>
          <p:nvPr/>
        </p:nvSpPr>
        <p:spPr>
          <a:xfrm>
            <a:off x="447809" y="909756"/>
            <a:ext cx="8248382" cy="1815885"/>
          </a:xfrm>
          <a:prstGeom prst="round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0A8186-CB08-033B-2791-C774C5C07345}"/>
              </a:ext>
            </a:extLst>
          </p:cNvPr>
          <p:cNvSpPr/>
          <p:nvPr/>
        </p:nvSpPr>
        <p:spPr>
          <a:xfrm>
            <a:off x="447809" y="2797175"/>
            <a:ext cx="8248382" cy="1931133"/>
          </a:xfrm>
          <a:prstGeom prst="round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E3A5B-6802-BB82-7E59-D53D7E52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44517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DC2E18-4F4F-C41D-4679-9421D741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00"/>
          <a:stretch/>
        </p:blipFill>
        <p:spPr>
          <a:xfrm>
            <a:off x="210450" y="843721"/>
            <a:ext cx="4896809" cy="208711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FF7666-7CAE-92C2-A66D-880DDBDD48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71" b="8341"/>
          <a:stretch/>
        </p:blipFill>
        <p:spPr>
          <a:xfrm>
            <a:off x="277358" y="3025893"/>
            <a:ext cx="4829902" cy="1899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7E4CB-0D85-CC35-8CD5-1B76930E5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90" y="793999"/>
            <a:ext cx="3004182" cy="2136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17CC3-F714-A8C5-C97C-AA91CF6D9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090" y="3014793"/>
            <a:ext cx="3004182" cy="192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02296-236F-BE3D-C6B9-36244E95AE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8" name="Google Shape;138;p24"/>
          <p:cNvSpPr txBox="1"/>
          <p:nvPr/>
        </p:nvSpPr>
        <p:spPr>
          <a:xfrm>
            <a:off x="117516" y="40948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Future Developments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4AC3BE-A273-4823-E7C8-21C01AF842A5}"/>
              </a:ext>
            </a:extLst>
          </p:cNvPr>
          <p:cNvSpPr/>
          <p:nvPr/>
        </p:nvSpPr>
        <p:spPr>
          <a:xfrm>
            <a:off x="690289" y="923290"/>
            <a:ext cx="3290539" cy="1183937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1000">
                <a:srgbClr val="F7B3B3"/>
              </a:gs>
              <a:gs pos="100000">
                <a:srgbClr val="F5EEE7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63500">
              <a:srgbClr val="FF8989">
                <a:alpha val="40000"/>
              </a:srgb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E112EC-00B6-EBF8-F4C3-ED1716A04ACC}"/>
              </a:ext>
            </a:extLst>
          </p:cNvPr>
          <p:cNvSpPr/>
          <p:nvPr/>
        </p:nvSpPr>
        <p:spPr>
          <a:xfrm>
            <a:off x="4635561" y="908421"/>
            <a:ext cx="3290400" cy="11839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8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D6D9D8-9B01-2857-C7D6-AFC506E3F700}"/>
              </a:ext>
            </a:extLst>
          </p:cNvPr>
          <p:cNvSpPr/>
          <p:nvPr/>
        </p:nvSpPr>
        <p:spPr>
          <a:xfrm>
            <a:off x="690290" y="2285942"/>
            <a:ext cx="3290400" cy="1183937"/>
          </a:xfrm>
          <a:prstGeom prst="roundRect">
            <a:avLst/>
          </a:prstGeom>
          <a:gradFill flip="none" rotWithShape="1">
            <a:gsLst>
              <a:gs pos="52000">
                <a:srgbClr val="68D189"/>
              </a:gs>
              <a:gs pos="0">
                <a:srgbClr val="00B050"/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3F6430-BC1A-8461-3C77-0D631E021A5F}"/>
              </a:ext>
            </a:extLst>
          </p:cNvPr>
          <p:cNvSpPr/>
          <p:nvPr/>
        </p:nvSpPr>
        <p:spPr>
          <a:xfrm>
            <a:off x="4635561" y="2260713"/>
            <a:ext cx="3290400" cy="1183937"/>
          </a:xfrm>
          <a:prstGeom prst="roundRect">
            <a:avLst/>
          </a:prstGeom>
          <a:gradFill flip="none" rotWithShape="1">
            <a:gsLst>
              <a:gs pos="0">
                <a:srgbClr val="F9AB00"/>
              </a:gs>
              <a:gs pos="6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8A6090-A809-470C-0720-5461D7C198DC}"/>
              </a:ext>
            </a:extLst>
          </p:cNvPr>
          <p:cNvSpPr/>
          <p:nvPr/>
        </p:nvSpPr>
        <p:spPr>
          <a:xfrm>
            <a:off x="2260752" y="3598137"/>
            <a:ext cx="3984702" cy="1183937"/>
          </a:xfrm>
          <a:prstGeom prst="round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22C72-917B-B40A-6296-6F000F05D2DB}"/>
              </a:ext>
            </a:extLst>
          </p:cNvPr>
          <p:cNvSpPr txBox="1"/>
          <p:nvPr/>
        </p:nvSpPr>
        <p:spPr>
          <a:xfrm>
            <a:off x="690289" y="923290"/>
            <a:ext cx="35628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3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Improved Fact-Checking Accuracy</a:t>
            </a:r>
          </a:p>
          <a:p>
            <a:pPr marL="457200" lvl="1"/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8C784-58C3-573A-6179-7CEACC756CE8}"/>
              </a:ext>
            </a:extLst>
          </p:cNvPr>
          <p:cNvSpPr txBox="1"/>
          <p:nvPr/>
        </p:nvSpPr>
        <p:spPr>
          <a:xfrm>
            <a:off x="534963" y="1144963"/>
            <a:ext cx="3445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Currently, the extension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matches URLs against fact-check databases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.</a:t>
            </a:r>
          </a:p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Future versions will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extract key textual phrases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from web pages to refine accuracy.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43DDC-7791-4A1C-FA33-C0DD7EFE6454}"/>
              </a:ext>
            </a:extLst>
          </p:cNvPr>
          <p:cNvSpPr txBox="1"/>
          <p:nvPr/>
        </p:nvSpPr>
        <p:spPr>
          <a:xfrm>
            <a:off x="4745885" y="904430"/>
            <a:ext cx="23867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2.User-Reporting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42529-9462-415A-31E5-81711E8E1EF4}"/>
              </a:ext>
            </a:extLst>
          </p:cNvPr>
          <p:cNvSpPr txBox="1"/>
          <p:nvPr/>
        </p:nvSpPr>
        <p:spPr>
          <a:xfrm>
            <a:off x="4299832" y="1147009"/>
            <a:ext cx="36728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A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crowdsourced reporting system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will allow users to flag potential misinformation.</a:t>
            </a:r>
          </a:p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This will help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identify emerging threats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that fact-check databases may not cover yet.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5CA6AD-C637-B3C4-F89B-416B43AA1E6F}"/>
              </a:ext>
            </a:extLst>
          </p:cNvPr>
          <p:cNvSpPr txBox="1"/>
          <p:nvPr/>
        </p:nvSpPr>
        <p:spPr>
          <a:xfrm>
            <a:off x="710406" y="2277318"/>
            <a:ext cx="322827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3.Mobile and Platform Expansion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A045F-F886-10CD-8689-35E8884242B4}"/>
              </a:ext>
            </a:extLst>
          </p:cNvPr>
          <p:cNvSpPr txBox="1"/>
          <p:nvPr/>
        </p:nvSpPr>
        <p:spPr>
          <a:xfrm>
            <a:off x="496821" y="2543574"/>
            <a:ext cx="3445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We plan to extend </a:t>
            </a:r>
            <a:r>
              <a:rPr lang="en-US" sz="1050" dirty="0" err="1">
                <a:solidFill>
                  <a:srgbClr val="102A43"/>
                </a:solidFill>
                <a:latin typeface="Bahnschrift" panose="020B0502040204020203" pitchFamily="34" charset="0"/>
              </a:rPr>
              <a:t>CogniSafe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to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mobile browsers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for wider accessibility.</a:t>
            </a:r>
          </a:p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Integration with platforms like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X (formerly Twitter)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is also under consideration</a:t>
            </a:r>
            <a:endParaRPr lang="en-IN" sz="1050" dirty="0">
              <a:solidFill>
                <a:srgbClr val="102A43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FCBD6-5CC2-154A-CA97-7F0FF1706333}"/>
              </a:ext>
            </a:extLst>
          </p:cNvPr>
          <p:cNvSpPr txBox="1"/>
          <p:nvPr/>
        </p:nvSpPr>
        <p:spPr>
          <a:xfrm>
            <a:off x="4650504" y="2245311"/>
            <a:ext cx="457571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4.Advanced AI for Contextual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6A40B-0D5A-117F-41FC-2A10DAE078D5}"/>
              </a:ext>
            </a:extLst>
          </p:cNvPr>
          <p:cNvSpPr txBox="1"/>
          <p:nvPr/>
        </p:nvSpPr>
        <p:spPr>
          <a:xfrm>
            <a:off x="4383391" y="2488382"/>
            <a:ext cx="3445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 Leveraging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Google’s Gemini and other AI models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 can enhance content analysis.</a:t>
            </a:r>
          </a:p>
          <a:p>
            <a:pPr marL="457200" lvl="1"/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-  This would provide a </a:t>
            </a:r>
            <a:r>
              <a:rPr lang="en-US" sz="1050" b="1" dirty="0">
                <a:solidFill>
                  <a:srgbClr val="102A43"/>
                </a:solidFill>
                <a:latin typeface="Bahnschrift" panose="020B0502040204020203" pitchFamily="34" charset="0"/>
              </a:rPr>
              <a:t>deeper understanding of misinformation patterns</a:t>
            </a:r>
            <a:r>
              <a:rPr lang="en-US" sz="1050" dirty="0">
                <a:solidFill>
                  <a:srgbClr val="102A43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4ED11A-81BF-BEA4-394A-273497293545}"/>
              </a:ext>
            </a:extLst>
          </p:cNvPr>
          <p:cNvSpPr txBox="1"/>
          <p:nvPr/>
        </p:nvSpPr>
        <p:spPr>
          <a:xfrm>
            <a:off x="2260752" y="3596052"/>
            <a:ext cx="322827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5.Chatbot for Real-Time Assistance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8860BD-F10E-0083-BAC0-0A979E0A3E9F}"/>
              </a:ext>
            </a:extLst>
          </p:cNvPr>
          <p:cNvSpPr txBox="1"/>
          <p:nvPr/>
        </p:nvSpPr>
        <p:spPr>
          <a:xfrm>
            <a:off x="1926643" y="3792249"/>
            <a:ext cx="4406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A </a:t>
            </a:r>
            <a:r>
              <a:rPr lang="en-US" sz="1000" b="1" dirty="0">
                <a:solidFill>
                  <a:srgbClr val="102A43"/>
                </a:solidFill>
                <a:latin typeface="Bahnschrift" panose="020B0502040204020203" pitchFamily="34" charset="0"/>
              </a:rPr>
              <a:t>bot will be integrated into group communities</a:t>
            </a: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 (e.g., WhatsApp, Instagram).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It will </a:t>
            </a:r>
            <a:r>
              <a:rPr lang="en-US" sz="1000" b="1" dirty="0">
                <a:solidFill>
                  <a:srgbClr val="102A43"/>
                </a:solidFill>
                <a:latin typeface="Bahnschrift" panose="020B0502040204020203" pitchFamily="34" charset="0"/>
              </a:rPr>
              <a:t>monitor conversations, detect harmful content, and issue warnings</a:t>
            </a: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If repeated violations occur, it can </a:t>
            </a:r>
            <a:r>
              <a:rPr lang="en-US" sz="1000" b="1" dirty="0">
                <a:solidFill>
                  <a:srgbClr val="102A43"/>
                </a:solidFill>
                <a:latin typeface="Bahnschrift" panose="020B0502040204020203" pitchFamily="34" charset="0"/>
              </a:rPr>
              <a:t>block and report offenders</a:t>
            </a:r>
            <a:r>
              <a:rPr lang="en-US" sz="1000" dirty="0">
                <a:solidFill>
                  <a:srgbClr val="102A43"/>
                </a:solidFill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4B1FF-FD62-6E15-1155-257700D1D179}"/>
              </a:ext>
            </a:extLst>
          </p:cNvPr>
          <p:cNvSpPr txBox="1"/>
          <p:nvPr/>
        </p:nvSpPr>
        <p:spPr>
          <a:xfrm>
            <a:off x="60960" y="4782726"/>
            <a:ext cx="89506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1B9AAA"/>
                </a:solidFill>
                <a:latin typeface="Corbel" panose="020B0503020204020204" pitchFamily="34" charset="0"/>
              </a:rPr>
              <a:t>Vision:</a:t>
            </a:r>
            <a:r>
              <a:rPr lang="en-US" sz="1050" i="1" dirty="0">
                <a:solidFill>
                  <a:srgbClr val="1B9AAA"/>
                </a:solidFill>
                <a:latin typeface="Corbel" panose="020B0503020204020204" pitchFamily="34" charset="0"/>
              </a:rPr>
              <a:t> </a:t>
            </a:r>
            <a:r>
              <a:rPr lang="en-US" sz="1050" i="1" dirty="0" err="1">
                <a:solidFill>
                  <a:srgbClr val="1B9AAA"/>
                </a:solidFill>
                <a:latin typeface="Corbel" panose="020B0503020204020204" pitchFamily="34" charset="0"/>
              </a:rPr>
              <a:t>CogniSafe</a:t>
            </a:r>
            <a:r>
              <a:rPr lang="en-US" sz="1050" i="1" dirty="0">
                <a:solidFill>
                  <a:srgbClr val="1B9AAA"/>
                </a:solidFill>
                <a:latin typeface="Corbel" panose="020B0503020204020204" pitchFamily="34" charset="0"/>
              </a:rPr>
              <a:t> is built on a strong foundation and will continue to evolve into a </a:t>
            </a:r>
            <a:r>
              <a:rPr lang="en-US" sz="1050" b="1" i="1" dirty="0">
                <a:solidFill>
                  <a:srgbClr val="1B9AAA"/>
                </a:solidFill>
                <a:latin typeface="Corbel" panose="020B0503020204020204" pitchFamily="34" charset="0"/>
              </a:rPr>
              <a:t>comprehensive tool for online safety</a:t>
            </a:r>
            <a:r>
              <a:rPr lang="en-US" sz="1050" i="1" dirty="0">
                <a:solidFill>
                  <a:srgbClr val="1B9AAA"/>
                </a:solidFill>
                <a:latin typeface="Corbel" panose="020B0503020204020204" pitchFamily="34" charset="0"/>
              </a:rPr>
              <a:t>, protecting users from misinformation and harmful content.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AC8ABB-11D6-C3D6-2523-0390073D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034"/>
          <a:stretch/>
        </p:blipFill>
        <p:spPr>
          <a:xfrm>
            <a:off x="7772751" y="-133571"/>
            <a:ext cx="1090541" cy="6539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862</Words>
  <Application>Microsoft Office PowerPoint</Application>
  <PresentationFormat>On-screen Show (16:9)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Times New Roman</vt:lpstr>
      <vt:lpstr>Bahnschrift</vt:lpstr>
      <vt:lpstr>Arial</vt:lpstr>
      <vt:lpstr>Corbel</vt:lpstr>
      <vt:lpstr>Wingdings</vt:lpstr>
      <vt:lpstr>Google Sans</vt:lpstr>
      <vt:lpstr>Calibri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HIMANETHRI</cp:lastModifiedBy>
  <cp:revision>9</cp:revision>
  <dcterms:modified xsi:type="dcterms:W3CDTF">2025-03-26T19:32:24Z</dcterms:modified>
</cp:coreProperties>
</file>